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66" r:id="rId4"/>
    <p:sldId id="268" r:id="rId5"/>
    <p:sldId id="269" r:id="rId6"/>
    <p:sldId id="270" r:id="rId7"/>
    <p:sldId id="272" r:id="rId8"/>
    <p:sldId id="274" r:id="rId9"/>
    <p:sldId id="257" r:id="rId10"/>
    <p:sldId id="260" r:id="rId11"/>
    <p:sldId id="263" r:id="rId12"/>
    <p:sldId id="259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DA7B903-4EA8-4D0C-87A6-175403431AA0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11434F-886C-4F97-A094-4D3DE9629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Медиация ровесников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57200" y="5652538"/>
            <a:ext cx="4953000" cy="6247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Медиация – посредничество, разрешение конфликта с помощью третьей стороны</a:t>
            </a:r>
            <a:endParaRPr lang="ru-RU" sz="2400" dirty="0"/>
          </a:p>
        </p:txBody>
      </p:sp>
      <p:pic>
        <p:nvPicPr>
          <p:cNvPr id="4" name="Содержимое 3" descr="http://player.myshared.ru/10/967078/slides/slide_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00092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Алгоритм обращения в ШСП</a:t>
            </a:r>
            <a:endParaRPr lang="ru-RU" dirty="0"/>
          </a:p>
        </p:txBody>
      </p:sp>
      <p:pic>
        <p:nvPicPr>
          <p:cNvPr id="1026" name="Picture 2" descr="D:\мама\ПОСЛЕДНИЙ !!!!!!\практическая медиация в системе образования\работа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2696" y="2249488"/>
            <a:ext cx="6118607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Служба школьной медиации</a:t>
            </a:r>
            <a:endParaRPr lang="ru-RU" dirty="0"/>
          </a:p>
        </p:txBody>
      </p:sp>
      <p:pic>
        <p:nvPicPr>
          <p:cNvPr id="5" name="Содержимое 4" descr="http://player.myshared.ru/10/967078/slides/slide_2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76872"/>
            <a:ext cx="3763993" cy="38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player.myshared.ru/10/967078/slides/slide_18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276872"/>
            <a:ext cx="4038600" cy="38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Восстановительная медиация</a:t>
            </a:r>
            <a:endParaRPr lang="ru-RU" sz="2800" dirty="0"/>
          </a:p>
        </p:txBody>
      </p:sp>
      <p:pic>
        <p:nvPicPr>
          <p:cNvPr id="4" name="Содержимое 3" descr="http://player.myshared.ru/10/967078/slides/slide_2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er.myshared.ru/10/967078/slides/slide_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786742" cy="61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 и медиация</a:t>
            </a:r>
            <a:endParaRPr lang="ru-RU" dirty="0"/>
          </a:p>
        </p:txBody>
      </p:sp>
      <p:pic>
        <p:nvPicPr>
          <p:cNvPr id="4" name="Содержимое 3" descr="http://player.myshared.ru/10/967078/slides/slide_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 и его 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2214554"/>
            <a:ext cx="2914640" cy="435771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 smtClean="0"/>
              <a:t>Конфликт </a:t>
            </a:r>
          </a:p>
          <a:p>
            <a:pPr algn="just">
              <a:buNone/>
            </a:pP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dirty="0" smtClean="0"/>
              <a:t>-</a:t>
            </a:r>
            <a:r>
              <a:rPr lang="ru-RU" sz="2000" b="1" dirty="0" smtClean="0"/>
              <a:t>столкновение</a:t>
            </a:r>
          </a:p>
          <a:p>
            <a:pPr algn="just">
              <a:buNone/>
            </a:pPr>
            <a:r>
              <a:rPr lang="ru-RU" sz="2000" b="1" dirty="0" smtClean="0"/>
              <a:t>противоположно</a:t>
            </a:r>
          </a:p>
          <a:p>
            <a:pPr algn="just">
              <a:buNone/>
            </a:pPr>
            <a:r>
              <a:rPr lang="ru-RU" sz="2000" b="1" dirty="0" smtClean="0"/>
              <a:t>направленных целей,</a:t>
            </a:r>
          </a:p>
          <a:p>
            <a:pPr algn="just">
              <a:buNone/>
            </a:pPr>
            <a:r>
              <a:rPr lang="ru-RU" sz="2000" b="1" dirty="0" smtClean="0"/>
              <a:t>интересов, позиций, </a:t>
            </a:r>
          </a:p>
          <a:p>
            <a:pPr algn="just">
              <a:buNone/>
            </a:pPr>
            <a:r>
              <a:rPr lang="ru-RU" sz="2000" b="1" dirty="0" smtClean="0"/>
              <a:t>мнений, субъектов </a:t>
            </a:r>
          </a:p>
          <a:p>
            <a:pPr algn="just">
              <a:buNone/>
            </a:pPr>
            <a:r>
              <a:rPr lang="ru-RU" sz="2000" b="1" dirty="0" smtClean="0"/>
              <a:t>взаимодействия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2357430"/>
            <a:ext cx="3317102" cy="392909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Структура конфликта.</a:t>
            </a:r>
          </a:p>
          <a:p>
            <a:pPr>
              <a:buNone/>
            </a:pPr>
            <a:r>
              <a:rPr lang="ru-RU" sz="1800" b="1" dirty="0" smtClean="0"/>
              <a:t>1.Стороны (участники конфликта).</a:t>
            </a:r>
          </a:p>
          <a:p>
            <a:pPr>
              <a:buNone/>
            </a:pPr>
            <a:r>
              <a:rPr lang="ru-RU" sz="1800" b="1" dirty="0" smtClean="0"/>
              <a:t>2.Условия конфликта.</a:t>
            </a:r>
          </a:p>
          <a:p>
            <a:pPr>
              <a:buNone/>
            </a:pPr>
            <a:r>
              <a:rPr lang="ru-RU" sz="1800" b="1" dirty="0" smtClean="0"/>
              <a:t>3.Предмет конфликта.</a:t>
            </a:r>
          </a:p>
          <a:p>
            <a:pPr>
              <a:buNone/>
            </a:pPr>
            <a:r>
              <a:rPr lang="ru-RU" sz="1800" b="1" dirty="0" smtClean="0"/>
              <a:t>4.Действия участников конфликта. </a:t>
            </a:r>
          </a:p>
          <a:p>
            <a:pPr>
              <a:buNone/>
            </a:pPr>
            <a:r>
              <a:rPr lang="ru-RU" sz="1800" b="1" dirty="0" smtClean="0"/>
              <a:t>5.Образ конфликтной ситуации. </a:t>
            </a:r>
          </a:p>
          <a:p>
            <a:pPr>
              <a:buNone/>
            </a:pPr>
            <a:r>
              <a:rPr lang="ru-RU" sz="1800" b="1" dirty="0" smtClean="0"/>
              <a:t>6. Мотивы конфликта </a:t>
            </a:r>
          </a:p>
          <a:p>
            <a:pPr>
              <a:buNone/>
            </a:pPr>
            <a:r>
              <a:rPr lang="ru-RU" sz="1800" b="1" dirty="0" smtClean="0"/>
              <a:t>7. Исход (результат конфликта) 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Стадии конфликта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/>
              <a:t>I </a:t>
            </a:r>
            <a:r>
              <a:rPr lang="ru-RU" sz="2400" b="1" u="sng" dirty="0" smtClean="0"/>
              <a:t>стадия</a:t>
            </a:r>
            <a:endParaRPr lang="ru-RU" sz="2400" dirty="0" smtClean="0"/>
          </a:p>
          <a:p>
            <a:r>
              <a:rPr lang="ru-RU" sz="2400" b="1" dirty="0" smtClean="0"/>
              <a:t>Зарождение конфликта.</a:t>
            </a:r>
          </a:p>
          <a:p>
            <a:r>
              <a:rPr lang="en-US" sz="2400" b="1" u="sng" dirty="0" smtClean="0"/>
              <a:t>II</a:t>
            </a:r>
            <a:r>
              <a:rPr lang="ru-RU" sz="2400" b="1" u="sng" dirty="0" smtClean="0"/>
              <a:t> стадия</a:t>
            </a:r>
            <a:endParaRPr lang="ru-RU" sz="2400" dirty="0" smtClean="0"/>
          </a:p>
          <a:p>
            <a:r>
              <a:rPr lang="ru-RU" sz="2400" b="1" dirty="0" smtClean="0"/>
              <a:t>Формирование конфликта.</a:t>
            </a:r>
          </a:p>
          <a:p>
            <a:r>
              <a:rPr lang="en-US" sz="2400" b="1" u="sng" dirty="0" smtClean="0"/>
              <a:t>III</a:t>
            </a:r>
            <a:r>
              <a:rPr lang="ru-RU" sz="2400" b="1" u="sng" dirty="0" smtClean="0"/>
              <a:t> стадия</a:t>
            </a:r>
            <a:endParaRPr lang="ru-RU" sz="2400" dirty="0" smtClean="0"/>
          </a:p>
          <a:p>
            <a:r>
              <a:rPr lang="ru-RU" sz="2400" b="1" dirty="0" smtClean="0"/>
              <a:t>Расцвет конфликта.</a:t>
            </a:r>
          </a:p>
          <a:p>
            <a:r>
              <a:rPr lang="en-US" sz="2400" b="1" u="sng" dirty="0" smtClean="0"/>
              <a:t>IV</a:t>
            </a:r>
            <a:r>
              <a:rPr lang="ru-RU" sz="2400" b="1" u="sng" dirty="0" smtClean="0"/>
              <a:t> стадия</a:t>
            </a:r>
            <a:endParaRPr lang="ru-RU" sz="2400" dirty="0" smtClean="0"/>
          </a:p>
          <a:p>
            <a:r>
              <a:rPr lang="ru-RU" sz="2400" b="1" dirty="0" smtClean="0"/>
              <a:t>Угасание конфликта.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9" y="1142986"/>
          <a:ext cx="8001056" cy="4861238"/>
        </p:xfrm>
        <a:graphic>
          <a:graphicData uri="http://schemas.openxmlformats.org/drawingml/2006/table">
            <a:tbl>
              <a:tblPr/>
              <a:tblGrid>
                <a:gridCol w="113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2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Фаза конфликта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Этап конфликта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Возможности разрешения конфликта (%)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Начальная фаза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Возникновение и развитие конфликтной ситуации, осознание конфликтной ситуации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Фаза подъема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Начало открытого конфликтного взаимодействия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Пик конфликта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открытого конфликта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5%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Фаза спада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Около 20%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Возможности разрешения конфликта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465918"/>
          </a:xfrm>
        </p:spPr>
        <p:txBody>
          <a:bodyPr>
            <a:noAutofit/>
          </a:bodyPr>
          <a:lstStyle/>
          <a:p>
            <a:r>
              <a:rPr lang="ru-RU" sz="3600" dirty="0" smtClean="0"/>
              <a:t>Школьный конфликт – </a:t>
            </a:r>
            <a:r>
              <a:rPr lang="ru-RU" sz="3600" dirty="0" err="1" smtClean="0"/>
              <a:t>конфликт</a:t>
            </a:r>
            <a:r>
              <a:rPr lang="ru-RU" sz="3600" dirty="0" smtClean="0"/>
              <a:t> смыслов, связанный с непониманием другого и самого себя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857628"/>
            <a:ext cx="7772400" cy="207170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 качестве же ценностей оказываются «поруганными» ценности: дружбы, любви и человеческого достоинства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(Н.Я. </a:t>
            </a:r>
            <a:r>
              <a:rPr lang="ru-RU" sz="2800" dirty="0" err="1" smtClean="0">
                <a:solidFill>
                  <a:schemeClr val="tx1"/>
                </a:solidFill>
              </a:rPr>
              <a:t>Большунова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72452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Насилие в отношении другого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928802"/>
            <a:ext cx="4986342" cy="3429024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Буллинг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Моббинг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r>
              <a:rPr lang="ru-RU" b="1" dirty="0" err="1" smtClean="0"/>
              <a:t>Хейзинг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Кибербуллинг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Кибермоббинг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C:\Users\Admin\Documents\mobbing-1-768x514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928802"/>
            <a:ext cx="482918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822976"/>
          </a:xfrm>
        </p:spPr>
        <p:txBody>
          <a:bodyPr/>
          <a:lstStyle/>
          <a:p>
            <a:pPr algn="ctr"/>
            <a:r>
              <a:rPr lang="ru-RU" dirty="0" smtClean="0"/>
              <a:t>медиация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143380"/>
            <a:ext cx="7772400" cy="192882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 err="1" smtClean="0">
                <a:solidFill>
                  <a:schemeClr val="tx1"/>
                </a:solidFill>
              </a:rPr>
              <a:t>eng</a:t>
            </a:r>
            <a:r>
              <a:rPr lang="ru-RU" sz="2800" b="1" dirty="0" smtClean="0">
                <a:solidFill>
                  <a:schemeClr val="tx1"/>
                </a:solidFill>
              </a:rPr>
              <a:t>. </a:t>
            </a:r>
            <a:r>
              <a:rPr lang="ru-RU" sz="2800" b="1" i="1" dirty="0" err="1" smtClean="0">
                <a:solidFill>
                  <a:schemeClr val="tx1"/>
                </a:solidFill>
              </a:rPr>
              <a:t>mediation</a:t>
            </a:r>
            <a:r>
              <a:rPr lang="ru-RU" sz="2800" b="1" dirty="0" smtClean="0">
                <a:solidFill>
                  <a:schemeClr val="tx1"/>
                </a:solidFill>
              </a:rPr>
              <a:t> — посредничество) метод разрешения конфликта при содействии третьей незаинтересованной и независимой стороны (медиатора).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33400"/>
            <a:ext cx="7400730" cy="18240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Правовая основа школьной медиации в образовательных организациях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501122" cy="278608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1.Федеральный закон от 29 декабря 2019 г. № 273 – ФЗ «Об образовании в Российской Федерации»</a:t>
            </a:r>
          </a:p>
          <a:p>
            <a:pPr algn="l"/>
            <a:r>
              <a:rPr lang="ru-RU" sz="2000" dirty="0" smtClean="0"/>
              <a:t>2.Конвенция о правах ребенка</a:t>
            </a:r>
          </a:p>
          <a:p>
            <a:pPr algn="l"/>
            <a:r>
              <a:rPr lang="ru-RU" sz="2000" dirty="0" smtClean="0"/>
              <a:t>3.Конвенция о защите прав детей и сотрудничестве в г. Гааге, 1980, 1996, 2007 годов.</a:t>
            </a:r>
          </a:p>
          <a:p>
            <a:pPr algn="l"/>
            <a:r>
              <a:rPr lang="ru-RU" sz="2000" dirty="0" smtClean="0"/>
              <a:t>3.Федеральный закон от 27 июля 2010 г. № 193-ФЗ «Об альтернативной процедуре урегулирования споров с участием посредника (процедуре медиации)»</a:t>
            </a:r>
          </a:p>
          <a:p>
            <a:pPr algn="l"/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</TotalTime>
  <Words>264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Медиация ровесников</vt:lpstr>
      <vt:lpstr>Конфликт и медиация</vt:lpstr>
      <vt:lpstr>Конфликт и его структура</vt:lpstr>
      <vt:lpstr>Стадии конфликта</vt:lpstr>
      <vt:lpstr>Презентация PowerPoint</vt:lpstr>
      <vt:lpstr>Школьный конфликт – конфликт смыслов, связанный с непониманием другого и самого себя</vt:lpstr>
      <vt:lpstr>Насилие в отношении другого </vt:lpstr>
      <vt:lpstr>медиация</vt:lpstr>
      <vt:lpstr>Правовая основа школьной медиации в образовательных организациях </vt:lpstr>
      <vt:lpstr>Медиация – посредничество, разрешение конфликта с помощью третьей стороны</vt:lpstr>
      <vt:lpstr>Алгоритм обращения в ШСП</vt:lpstr>
      <vt:lpstr>Служба школьной медиации</vt:lpstr>
      <vt:lpstr>Восстановительная медиация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Медиация ровесников</dc:title>
  <dc:creator>Admin</dc:creator>
  <cp:lastModifiedBy>RePack by Diakov</cp:lastModifiedBy>
  <cp:revision>10</cp:revision>
  <dcterms:created xsi:type="dcterms:W3CDTF">2020-11-24T16:00:07Z</dcterms:created>
  <dcterms:modified xsi:type="dcterms:W3CDTF">2023-02-04T16:32:33Z</dcterms:modified>
</cp:coreProperties>
</file>